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SemiBold"/>
      <p:regular r:id="rId19"/>
      <p:bold r:id="rId20"/>
      <p:italic r:id="rId21"/>
      <p:boldItalic r:id="rId22"/>
    </p:embeddedFont>
    <p:embeddedFont>
      <p:font typeface="Montserrat"/>
      <p:regular r:id="rId23"/>
      <p:bold r:id="rId24"/>
      <p:italic r:id="rId25"/>
      <p:boldItalic r:id="rId26"/>
    </p:embeddedFont>
    <p:embeddedFont>
      <p:font typeface="Montserrat Black"/>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SemiBold-bold.fntdata"/><Relationship Id="rId22" Type="http://schemas.openxmlformats.org/officeDocument/2006/relationships/font" Target="fonts/MontserratSemiBold-boldItalic.fntdata"/><Relationship Id="rId21" Type="http://schemas.openxmlformats.org/officeDocument/2006/relationships/font" Target="fonts/MontserratSemiBold-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MontserratBlack-boldItalic.fntdata"/><Relationship Id="rId27" Type="http://schemas.openxmlformats.org/officeDocument/2006/relationships/font" Target="fonts/MontserratBlac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085cc547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8085cc547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the latest reports, Austria Household Debt reached 236 billion dollars in march this year.</a:t>
            </a:r>
            <a:endParaRPr sz="1400"/>
          </a:p>
          <a:p>
            <a:pPr indent="0" lvl="0" marL="0" rtl="0" algn="l">
              <a:spcBef>
                <a:spcPts val="0"/>
              </a:spcBef>
              <a:spcAft>
                <a:spcPts val="0"/>
              </a:spcAft>
              <a:buNone/>
            </a:pPr>
            <a:r>
              <a:rPr lang="en" sz="1400"/>
              <a:t>United Arab Emirates’s Household Debt reached 457 billion dollars in april.</a:t>
            </a:r>
            <a:endParaRPr sz="1400"/>
          </a:p>
          <a:p>
            <a:pPr indent="0" lvl="0" marL="0" rtl="0" algn="l">
              <a:spcBef>
                <a:spcPts val="0"/>
              </a:spcBef>
              <a:spcAft>
                <a:spcPts val="0"/>
              </a:spcAft>
              <a:buNone/>
            </a:pPr>
            <a:r>
              <a:rPr lang="en" sz="1400"/>
              <a:t>This is due to people spending impulsively, having poor financial education and, despite having high hopes and dreams of acquiring important things in life, may be hard to commit money and energy to this goal.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//Information came from CEIC Data.</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089f2555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089f2555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2013, if a british citizen had invested 10.000 pounds in both Brazilian and British treasury, he would have amounted in 2019:</a:t>
            </a:r>
            <a:endParaRPr sz="1400"/>
          </a:p>
          <a:p>
            <a:pPr indent="0" lvl="0" marL="0" rtl="0" algn="l">
              <a:spcBef>
                <a:spcPts val="0"/>
              </a:spcBef>
              <a:spcAft>
                <a:spcPts val="0"/>
              </a:spcAft>
              <a:buNone/>
            </a:pPr>
            <a:r>
              <a:rPr lang="en" sz="1400">
                <a:solidFill>
                  <a:schemeClr val="dk1"/>
                </a:solidFill>
              </a:rPr>
              <a:t>13.800</a:t>
            </a:r>
            <a:r>
              <a:rPr lang="en" sz="1400"/>
              <a:t> pounds investing in Brazil and 12.500 pounds investing in UK.</a:t>
            </a:r>
            <a:endParaRPr sz="1400"/>
          </a:p>
          <a:p>
            <a:pPr indent="0" lvl="0" marL="0" rtl="0" algn="l">
              <a:spcBef>
                <a:spcPts val="0"/>
              </a:spcBef>
              <a:spcAft>
                <a:spcPts val="0"/>
              </a:spcAft>
              <a:buNone/>
            </a:pPr>
            <a:r>
              <a:rPr lang="en" sz="1400"/>
              <a:t>If he’d have kept this investment until 2022, he’d have £15257 in Brazil and £13.312 in UK.</a:t>
            </a:r>
            <a:endParaRPr sz="1400"/>
          </a:p>
          <a:p>
            <a:pPr indent="0" lvl="0" marL="0" rtl="0" algn="l">
              <a:spcBef>
                <a:spcPts val="0"/>
              </a:spcBef>
              <a:spcAft>
                <a:spcPts val="0"/>
              </a:spcAft>
              <a:buNone/>
            </a:pPr>
            <a:r>
              <a:rPr lang="en" sz="1400"/>
              <a:t>First part, 52%, second part 63%</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089f2555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8089f2555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2013, if a british citizen had invested 10.000 pounds in both Brazilian and British treasury, he would have amounted in 2019:</a:t>
            </a:r>
            <a:endParaRPr sz="1400"/>
          </a:p>
          <a:p>
            <a:pPr indent="0" lvl="0" marL="0" rtl="0" algn="l">
              <a:spcBef>
                <a:spcPts val="0"/>
              </a:spcBef>
              <a:spcAft>
                <a:spcPts val="0"/>
              </a:spcAft>
              <a:buNone/>
            </a:pPr>
            <a:r>
              <a:rPr lang="en" sz="1400">
                <a:solidFill>
                  <a:schemeClr val="dk1"/>
                </a:solidFill>
              </a:rPr>
              <a:t>13.800</a:t>
            </a:r>
            <a:r>
              <a:rPr lang="en" sz="1400"/>
              <a:t> pounds investing in Brazil and 12.500 pounds investing in UK.</a:t>
            </a:r>
            <a:endParaRPr sz="1400"/>
          </a:p>
          <a:p>
            <a:pPr indent="0" lvl="0" marL="0" rtl="0" algn="l">
              <a:spcBef>
                <a:spcPts val="0"/>
              </a:spcBef>
              <a:spcAft>
                <a:spcPts val="0"/>
              </a:spcAft>
              <a:buNone/>
            </a:pPr>
            <a:r>
              <a:rPr lang="en" sz="1400"/>
              <a:t>If he’d have kept this investment until 2022, he’d have £15257 in Brazil and £13.312 in UK.</a:t>
            </a:r>
            <a:endParaRPr sz="1400"/>
          </a:p>
          <a:p>
            <a:pPr indent="0" lvl="0" marL="0" rtl="0" algn="l">
              <a:spcBef>
                <a:spcPts val="0"/>
              </a:spcBef>
              <a:spcAft>
                <a:spcPts val="0"/>
              </a:spcAft>
              <a:buNone/>
            </a:pPr>
            <a:r>
              <a:rPr lang="en" sz="1400"/>
              <a:t>First part, 52%, second part 63%</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8089f2555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8089f2555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expect with our project is that it is fully functional by the end of ___.</a:t>
            </a:r>
            <a:endParaRPr/>
          </a:p>
          <a:p>
            <a:pPr indent="0" lvl="0" marL="0" rtl="0" algn="l">
              <a:spcBef>
                <a:spcPts val="0"/>
              </a:spcBef>
              <a:spcAft>
                <a:spcPts val="0"/>
              </a:spcAft>
              <a:buNone/>
            </a:pPr>
            <a:r>
              <a:rPr lang="en"/>
              <a:t>As future updates and features, we expect to implement ___ by ____, ___ by ____, ___ by ____.</a:t>
            </a:r>
            <a:endParaRPr/>
          </a:p>
          <a:p>
            <a:pPr indent="0" lvl="0" marL="0" rtl="0" algn="l">
              <a:spcBef>
                <a:spcPts val="0"/>
              </a:spcBef>
              <a:spcAft>
                <a:spcPts val="0"/>
              </a:spcAft>
              <a:buNone/>
            </a:pPr>
            <a:r>
              <a:rPr lang="en"/>
              <a:t>And as we keep learning and connecting with more experienced professionals, we can improve the functionalities, features, investments and options for our customers.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089f2555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8089f2555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8085cc547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8085cc547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To solve this issue, we developed a shared fund savings model: LinkUp Chain! An easy way to save money and make your dreams come true.</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8085cc547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8085cc547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this model, a group of people sharing the same kind of objective (for example, a car or a house) create a fund group and start working together to accomplish their goal.</a:t>
            </a:r>
            <a:endParaRPr sz="1400"/>
          </a:p>
          <a:p>
            <a:pPr indent="0" lvl="0" marL="0" rtl="0" algn="l">
              <a:spcBef>
                <a:spcPts val="0"/>
              </a:spcBef>
              <a:spcAft>
                <a:spcPts val="0"/>
              </a:spcAft>
              <a:buNone/>
            </a:pPr>
            <a:r>
              <a:rPr lang="en" sz="1400"/>
              <a:t>Monthly, they pay up a fraction of the total price, locking their money with us, where it can be saved and invested, as to be returned to them in the end.</a:t>
            </a:r>
            <a:endParaRPr sz="1400"/>
          </a:p>
          <a:p>
            <a:pPr indent="0" lvl="0" marL="0" rtl="0" algn="l">
              <a:spcBef>
                <a:spcPts val="0"/>
              </a:spcBef>
              <a:spcAft>
                <a:spcPts val="0"/>
              </a:spcAft>
              <a:buNone/>
            </a:pPr>
            <a:r>
              <a:rPr lang="en" sz="1400"/>
              <a:t>Starting from the third month, we have a lottery that selects one of the members to receive the full value of the asset in advance and purchase their brand new car or so desired home.</a:t>
            </a:r>
            <a:endParaRPr sz="1400"/>
          </a:p>
          <a:p>
            <a:pPr indent="0" lvl="0" marL="0" rtl="0" algn="l">
              <a:spcBef>
                <a:spcPts val="0"/>
              </a:spcBef>
              <a:spcAft>
                <a:spcPts val="0"/>
              </a:spcAft>
              <a:buNone/>
            </a:pPr>
            <a:r>
              <a:rPr lang="en" sz="1400"/>
              <a:t>They, then, keep on paying the financed asset, while enjoying the dream come true, while other members can be selected on the following months as well.</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8085cc547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8085cc547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question that comes up right away is: what if they don’t pay what they owe, right?</a:t>
            </a:r>
            <a:endParaRPr sz="1400"/>
          </a:p>
          <a:p>
            <a:pPr indent="0" lvl="0" marL="0" rtl="0" algn="l">
              <a:spcBef>
                <a:spcPts val="0"/>
              </a:spcBef>
              <a:spcAft>
                <a:spcPts val="0"/>
              </a:spcAft>
              <a:buNone/>
            </a:pPr>
            <a:r>
              <a:rPr lang="en" sz="1400"/>
              <a:t>We have a few mechanics in place that might mitigate this risk.</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085cc547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8085cc547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Using ZEN Pass, we can link the user’s personal information to the contract made </a:t>
            </a:r>
            <a:r>
              <a:rPr lang="en" sz="1400"/>
              <a:t>with</a:t>
            </a:r>
            <a:r>
              <a:rPr lang="en" sz="1400"/>
              <a:t> our platform.</a:t>
            </a:r>
            <a:endParaRPr sz="1400"/>
          </a:p>
          <a:p>
            <a:pPr indent="0" lvl="0" marL="0" rtl="0" algn="l">
              <a:spcBef>
                <a:spcPts val="0"/>
              </a:spcBef>
              <a:spcAft>
                <a:spcPts val="0"/>
              </a:spcAft>
              <a:buNone/>
            </a:pPr>
            <a:r>
              <a:rPr lang="en" sz="1400"/>
              <a:t>With this identification being done, we are able to check if the user has a good enough credit score beforehand, checking if they are good payers or not.</a:t>
            </a:r>
            <a:endParaRPr sz="1400"/>
          </a:p>
          <a:p>
            <a:pPr indent="0" lvl="0" marL="0" rtl="0" algn="l">
              <a:spcBef>
                <a:spcPts val="0"/>
              </a:spcBef>
              <a:spcAft>
                <a:spcPts val="0"/>
              </a:spcAft>
              <a:buNone/>
            </a:pPr>
            <a:r>
              <a:rPr lang="en" sz="1400"/>
              <a:t>When the person is selected to get the full prize, we contact them, get further info if needed and buy the asset for them in our possession. Once they finish paying the loan, we transfer the asset to the user’s possession and they rightfully own the thing.</a:t>
            </a:r>
            <a:endParaRPr sz="1400"/>
          </a:p>
          <a:p>
            <a:pPr indent="0" lvl="0" marL="0" rtl="0" algn="l">
              <a:spcBef>
                <a:spcPts val="0"/>
              </a:spcBef>
              <a:spcAft>
                <a:spcPts val="0"/>
              </a:spcAft>
              <a:buNone/>
            </a:pPr>
            <a:r>
              <a:rPr lang="en" sz="1400"/>
              <a:t>An option to the user that prefers to not identify themselves is to allow them to offer funds as collateral to participate in the fund. The collateral value is only returned to the user if they finish paying what is owed to the fund.</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089f2555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8089f2555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089f2555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089f2555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First of all, reduced bureaucracy and walk away from the big banks and eyes of the government.</a:t>
            </a:r>
            <a:endParaRPr sz="1400"/>
          </a:p>
          <a:p>
            <a:pPr indent="0" lvl="0" marL="0" rtl="0" algn="l">
              <a:spcBef>
                <a:spcPts val="0"/>
              </a:spcBef>
              <a:spcAft>
                <a:spcPts val="0"/>
              </a:spcAft>
              <a:buNone/>
            </a:pPr>
            <a:r>
              <a:rPr lang="en" sz="1400"/>
              <a:t>We also have a reduced operational cost, which means, a reduced </a:t>
            </a:r>
            <a:r>
              <a:rPr lang="en" sz="1400"/>
              <a:t>administration</a:t>
            </a:r>
            <a:r>
              <a:rPr lang="en" sz="1400"/>
              <a:t> fee for the user, as well as lower interest rates.</a:t>
            </a:r>
            <a:endParaRPr sz="1400"/>
          </a:p>
          <a:p>
            <a:pPr indent="0" lvl="0" marL="0" rtl="0" algn="l">
              <a:spcBef>
                <a:spcPts val="0"/>
              </a:spcBef>
              <a:spcAft>
                <a:spcPts val="0"/>
              </a:spcAft>
              <a:buNone/>
            </a:pPr>
            <a:r>
              <a:rPr lang="en" sz="1400"/>
              <a:t>The transactions made by our platform would have the transparency offered by the smart contracts, as well as the regular audited balance sheet that will tell customer how much we have, where and if we have enough liquidity to pay our users.</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8089f255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8089f255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will have, then, a huge potential in our hands. A great amount of funds that can be used to multiply the capital. While the participants will </a:t>
            </a:r>
            <a:r>
              <a:rPr lang="en" sz="1400"/>
              <a:t>receive</a:t>
            </a:r>
            <a:r>
              <a:rPr lang="en" sz="1400"/>
              <a:t> the value they saved corrected by inflation, any spread gained with our investing come to us as profit.</a:t>
            </a:r>
            <a:endParaRPr sz="1400"/>
          </a:p>
          <a:p>
            <a:pPr indent="0" lvl="0" marL="0" rtl="0" algn="l">
              <a:spcBef>
                <a:spcPts val="0"/>
              </a:spcBef>
              <a:spcAft>
                <a:spcPts val="0"/>
              </a:spcAft>
              <a:buNone/>
            </a:pPr>
            <a:r>
              <a:rPr lang="en" sz="1400"/>
              <a:t>The operations will run like this: we will use the advantage of exchange to invest from countries with stronger coins to countries with cheaper currencies.</a:t>
            </a:r>
            <a:endParaRPr sz="1400"/>
          </a:p>
          <a:p>
            <a:pPr indent="0" lvl="0" marL="0" rtl="0" algn="l">
              <a:spcBef>
                <a:spcPts val="0"/>
              </a:spcBef>
              <a:spcAft>
                <a:spcPts val="0"/>
              </a:spcAft>
              <a:buNone/>
            </a:pPr>
            <a:r>
              <a:rPr lang="en" sz="1400"/>
              <a:t>So, let’s look at some numbers.</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8089f255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8089f255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2013, if a british citizen had invested 10.000 pounds in both Brazilian and British treasury, he would have </a:t>
            </a:r>
            <a:r>
              <a:rPr lang="en" sz="1400"/>
              <a:t>amounted</a:t>
            </a:r>
            <a:r>
              <a:rPr lang="en" sz="1400"/>
              <a:t> in 2019:</a:t>
            </a:r>
            <a:endParaRPr sz="1400"/>
          </a:p>
          <a:p>
            <a:pPr indent="0" lvl="0" marL="0" rtl="0" algn="l">
              <a:spcBef>
                <a:spcPts val="0"/>
              </a:spcBef>
              <a:spcAft>
                <a:spcPts val="0"/>
              </a:spcAft>
              <a:buNone/>
            </a:pPr>
            <a:r>
              <a:rPr lang="en" sz="1400">
                <a:solidFill>
                  <a:schemeClr val="dk1"/>
                </a:solidFill>
              </a:rPr>
              <a:t>13.800</a:t>
            </a:r>
            <a:r>
              <a:rPr lang="en" sz="1400"/>
              <a:t> pounds investing in Brazil and 12.500 pounds investing in UK.</a:t>
            </a:r>
            <a:endParaRPr sz="1400"/>
          </a:p>
          <a:p>
            <a:pPr indent="0" lvl="0" marL="0" rtl="0" algn="l">
              <a:spcBef>
                <a:spcPts val="0"/>
              </a:spcBef>
              <a:spcAft>
                <a:spcPts val="0"/>
              </a:spcAft>
              <a:buNone/>
            </a:pPr>
            <a:r>
              <a:rPr lang="en" sz="1400"/>
              <a:t>If he’d have kept this investment until 2022, he’d have £15257 in Brazil and £13.312 in UK.</a:t>
            </a:r>
            <a:endParaRPr sz="1400"/>
          </a:p>
          <a:p>
            <a:pPr indent="0" lvl="0" marL="0" rtl="0" algn="l">
              <a:spcBef>
                <a:spcPts val="0"/>
              </a:spcBef>
              <a:spcAft>
                <a:spcPts val="0"/>
              </a:spcAft>
              <a:buNone/>
            </a:pPr>
            <a:r>
              <a:rPr lang="en" sz="1400"/>
              <a:t>First part, 52%, second part 63%</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20.jpg"/><Relationship Id="rId9" Type="http://schemas.openxmlformats.org/officeDocument/2006/relationships/image" Target="../media/image26.png"/><Relationship Id="rId5" Type="http://schemas.openxmlformats.org/officeDocument/2006/relationships/image" Target="../media/image16.jpg"/><Relationship Id="rId6" Type="http://schemas.openxmlformats.org/officeDocument/2006/relationships/image" Target="../media/image22.jpg"/><Relationship Id="rId7" Type="http://schemas.openxmlformats.org/officeDocument/2006/relationships/image" Target="../media/image15.jpg"/><Relationship Id="rId8"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24627" l="0" r="0" t="4550"/>
          <a:stretch/>
        </p:blipFill>
        <p:spPr>
          <a:xfrm>
            <a:off x="0" y="0"/>
            <a:ext cx="9144003" cy="6530326"/>
          </a:xfrm>
          <a:prstGeom prst="rect">
            <a:avLst/>
          </a:prstGeom>
          <a:noFill/>
          <a:ln>
            <a:noFill/>
          </a:ln>
        </p:spPr>
      </p:pic>
      <p:sp>
        <p:nvSpPr>
          <p:cNvPr id="55" name="Google Shape;55;p13"/>
          <p:cNvSpPr/>
          <p:nvPr/>
        </p:nvSpPr>
        <p:spPr>
          <a:xfrm>
            <a:off x="9200" y="-13600"/>
            <a:ext cx="9144000" cy="5180100"/>
          </a:xfrm>
          <a:prstGeom prst="rect">
            <a:avLst/>
          </a:prstGeom>
          <a:solidFill>
            <a:srgbClr val="212121">
              <a:alpha val="459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ph type="title"/>
          </p:nvPr>
        </p:nvSpPr>
        <p:spPr>
          <a:xfrm>
            <a:off x="311700" y="1588025"/>
            <a:ext cx="8520600" cy="122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Montserrat"/>
                <a:ea typeface="Montserrat"/>
                <a:cs typeface="Montserrat"/>
                <a:sym typeface="Montserrat"/>
              </a:rPr>
              <a:t>In 2023, </a:t>
            </a:r>
            <a:r>
              <a:rPr lang="en">
                <a:latin typeface="Montserrat"/>
                <a:ea typeface="Montserrat"/>
                <a:cs typeface="Montserrat"/>
                <a:sym typeface="Montserrat"/>
              </a:rPr>
              <a:t>77.9% of brazilians are in debt,</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the higher historic level ever registered.</a:t>
            </a:r>
            <a:endParaRPr>
              <a:latin typeface="Montserrat"/>
              <a:ea typeface="Montserrat"/>
              <a:cs typeface="Montserrat"/>
              <a:sym typeface="Montserrat"/>
            </a:endParaRPr>
          </a:p>
        </p:txBody>
      </p:sp>
      <p:sp>
        <p:nvSpPr>
          <p:cNvPr id="57" name="Google Shape;57;p13"/>
          <p:cNvSpPr txBox="1"/>
          <p:nvPr/>
        </p:nvSpPr>
        <p:spPr>
          <a:xfrm>
            <a:off x="5032075" y="4636700"/>
            <a:ext cx="31092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nvSpPr>
        <p:spPr>
          <a:xfrm>
            <a:off x="1706600" y="4561850"/>
            <a:ext cx="7296300" cy="62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Montserrat"/>
                <a:ea typeface="Montserrat"/>
                <a:cs typeface="Montserrat"/>
                <a:sym typeface="Montserrat"/>
              </a:rPr>
              <a:t>Data from </a:t>
            </a:r>
            <a:r>
              <a:rPr lang="en" sz="1100">
                <a:solidFill>
                  <a:schemeClr val="dk1"/>
                </a:solidFill>
                <a:latin typeface="Montserrat"/>
                <a:ea typeface="Montserrat"/>
                <a:cs typeface="Montserrat"/>
                <a:sym typeface="Montserrat"/>
              </a:rPr>
              <a:t>National Confederation of Commerce</a:t>
            </a:r>
            <a:endParaRPr sz="1100">
              <a:solidFill>
                <a:schemeClr val="dk1"/>
              </a:solidFill>
              <a:latin typeface="Montserrat"/>
              <a:ea typeface="Montserrat"/>
              <a:cs typeface="Montserrat"/>
              <a:sym typeface="Montserrat"/>
            </a:endParaRPr>
          </a:p>
          <a:p>
            <a:pPr indent="0" lvl="0" marL="0" rtl="0" algn="r">
              <a:spcBef>
                <a:spcPts val="0"/>
              </a:spcBef>
              <a:spcAft>
                <a:spcPts val="0"/>
              </a:spcAft>
              <a:buNone/>
            </a:pPr>
            <a:r>
              <a:rPr lang="en" sz="1100">
                <a:solidFill>
                  <a:schemeClr val="dk1"/>
                </a:solidFill>
                <a:latin typeface="Montserrat"/>
                <a:ea typeface="Montserrat"/>
                <a:cs typeface="Montserrat"/>
                <a:sym typeface="Montserrat"/>
              </a:rPr>
              <a:t>of Goods, Services and Tourism </a:t>
            </a:r>
            <a:r>
              <a:rPr lang="en" sz="1100">
                <a:solidFill>
                  <a:schemeClr val="dk1"/>
                </a:solidFill>
                <a:latin typeface="Montserrat"/>
                <a:ea typeface="Montserrat"/>
                <a:cs typeface="Montserrat"/>
                <a:sym typeface="Montserrat"/>
              </a:rPr>
              <a:t>(CNC)</a:t>
            </a:r>
            <a:endParaRPr sz="1100">
              <a:solidFill>
                <a:schemeClr val="dk1"/>
              </a:solidFill>
              <a:latin typeface="Montserrat"/>
              <a:ea typeface="Montserrat"/>
              <a:cs typeface="Montserrat"/>
              <a:sym typeface="Montserrat"/>
            </a:endParaRPr>
          </a:p>
        </p:txBody>
      </p:sp>
      <p:pic>
        <p:nvPicPr>
          <p:cNvPr id="59" name="Google Shape;59;p13"/>
          <p:cNvPicPr preferRelativeResize="0"/>
          <p:nvPr/>
        </p:nvPicPr>
        <p:blipFill>
          <a:blip r:embed="rId4">
            <a:alphaModFix/>
          </a:blip>
          <a:stretch>
            <a:fillRect/>
          </a:stretch>
        </p:blipFill>
        <p:spPr>
          <a:xfrm>
            <a:off x="191950" y="4718550"/>
            <a:ext cx="250550" cy="25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title="Points scored"/>
          <p:cNvPicPr preferRelativeResize="0"/>
          <p:nvPr/>
        </p:nvPicPr>
        <p:blipFill>
          <a:blip r:embed="rId3">
            <a:alphaModFix/>
          </a:blip>
          <a:stretch>
            <a:fillRect/>
          </a:stretch>
        </p:blipFill>
        <p:spPr>
          <a:xfrm>
            <a:off x="594900" y="152400"/>
            <a:ext cx="7825389" cy="4838699"/>
          </a:xfrm>
          <a:prstGeom prst="rect">
            <a:avLst/>
          </a:prstGeom>
          <a:noFill/>
          <a:ln>
            <a:noFill/>
          </a:ln>
        </p:spPr>
      </p:pic>
      <p:pic>
        <p:nvPicPr>
          <p:cNvPr id="138" name="Google Shape;138;p22"/>
          <p:cNvPicPr preferRelativeResize="0"/>
          <p:nvPr/>
        </p:nvPicPr>
        <p:blipFill>
          <a:blip r:embed="rId4">
            <a:alphaModFix/>
          </a:blip>
          <a:stretch>
            <a:fillRect/>
          </a:stretch>
        </p:blipFill>
        <p:spPr>
          <a:xfrm>
            <a:off x="191950" y="4718550"/>
            <a:ext cx="250550" cy="253500"/>
          </a:xfrm>
          <a:prstGeom prst="rect">
            <a:avLst/>
          </a:prstGeom>
          <a:noFill/>
          <a:ln>
            <a:noFill/>
          </a:ln>
        </p:spPr>
      </p:pic>
      <p:sp>
        <p:nvSpPr>
          <p:cNvPr id="139" name="Google Shape;139;p22"/>
          <p:cNvSpPr txBox="1"/>
          <p:nvPr/>
        </p:nvSpPr>
        <p:spPr>
          <a:xfrm>
            <a:off x="4117600" y="2064716"/>
            <a:ext cx="1269900" cy="7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Montserrat"/>
                <a:ea typeface="Montserrat"/>
                <a:cs typeface="Montserrat"/>
                <a:sym typeface="Montserrat"/>
              </a:rPr>
              <a:t>+52%</a:t>
            </a:r>
            <a:endParaRPr b="1" sz="35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3" title="Points scored"/>
          <p:cNvPicPr preferRelativeResize="0"/>
          <p:nvPr/>
        </p:nvPicPr>
        <p:blipFill>
          <a:blip r:embed="rId3">
            <a:alphaModFix/>
          </a:blip>
          <a:stretch>
            <a:fillRect/>
          </a:stretch>
        </p:blipFill>
        <p:spPr>
          <a:xfrm>
            <a:off x="594900" y="152400"/>
            <a:ext cx="7825389" cy="4838699"/>
          </a:xfrm>
          <a:prstGeom prst="rect">
            <a:avLst/>
          </a:prstGeom>
          <a:noFill/>
          <a:ln>
            <a:noFill/>
          </a:ln>
        </p:spPr>
      </p:pic>
      <p:pic>
        <p:nvPicPr>
          <p:cNvPr id="145" name="Google Shape;145;p23"/>
          <p:cNvPicPr preferRelativeResize="0"/>
          <p:nvPr/>
        </p:nvPicPr>
        <p:blipFill>
          <a:blip r:embed="rId4">
            <a:alphaModFix/>
          </a:blip>
          <a:stretch>
            <a:fillRect/>
          </a:stretch>
        </p:blipFill>
        <p:spPr>
          <a:xfrm>
            <a:off x="191950" y="4718550"/>
            <a:ext cx="250550" cy="253500"/>
          </a:xfrm>
          <a:prstGeom prst="rect">
            <a:avLst/>
          </a:prstGeom>
          <a:noFill/>
          <a:ln>
            <a:noFill/>
          </a:ln>
        </p:spPr>
      </p:pic>
      <p:sp>
        <p:nvSpPr>
          <p:cNvPr id="146" name="Google Shape;146;p23"/>
          <p:cNvSpPr txBox="1"/>
          <p:nvPr/>
        </p:nvSpPr>
        <p:spPr>
          <a:xfrm>
            <a:off x="4117600" y="2064716"/>
            <a:ext cx="1269900" cy="7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Montserrat"/>
                <a:ea typeface="Montserrat"/>
                <a:cs typeface="Montserrat"/>
                <a:sym typeface="Montserrat"/>
              </a:rPr>
              <a:t>+52%</a:t>
            </a:r>
            <a:endParaRPr b="1" sz="3500">
              <a:solidFill>
                <a:schemeClr val="dk1"/>
              </a:solidFill>
              <a:latin typeface="Montserrat"/>
              <a:ea typeface="Montserrat"/>
              <a:cs typeface="Montserrat"/>
              <a:sym typeface="Montserrat"/>
            </a:endParaRPr>
          </a:p>
        </p:txBody>
      </p:sp>
      <p:sp>
        <p:nvSpPr>
          <p:cNvPr id="147" name="Google Shape;147;p23"/>
          <p:cNvSpPr txBox="1"/>
          <p:nvPr/>
        </p:nvSpPr>
        <p:spPr>
          <a:xfrm>
            <a:off x="6409684" y="1478425"/>
            <a:ext cx="13866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dk1"/>
                </a:solidFill>
                <a:latin typeface="Montserrat"/>
                <a:ea typeface="Montserrat"/>
                <a:cs typeface="Montserrat"/>
                <a:sym typeface="Montserrat"/>
              </a:rPr>
              <a:t>+63%</a:t>
            </a:r>
            <a:endParaRPr b="1" sz="35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id="152" name="Google Shape;152;p24"/>
          <p:cNvPicPr preferRelativeResize="0"/>
          <p:nvPr/>
        </p:nvPicPr>
        <p:blipFill>
          <a:blip r:embed="rId4">
            <a:alphaModFix/>
          </a:blip>
          <a:stretch>
            <a:fillRect/>
          </a:stretch>
        </p:blipFill>
        <p:spPr>
          <a:xfrm>
            <a:off x="191950" y="4718550"/>
            <a:ext cx="250550" cy="25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a:off x="755633" y="1895821"/>
            <a:ext cx="1154100" cy="1154100"/>
          </a:xfrm>
          <a:prstGeom prst="ellipse">
            <a:avLst/>
          </a:prstGeom>
          <a:noFill/>
          <a:ln>
            <a:noFill/>
          </a:ln>
        </p:spPr>
      </p:pic>
      <p:pic>
        <p:nvPicPr>
          <p:cNvPr id="158" name="Google Shape;158;p25"/>
          <p:cNvPicPr preferRelativeResize="0"/>
          <p:nvPr/>
        </p:nvPicPr>
        <p:blipFill>
          <a:blip r:embed="rId4">
            <a:alphaModFix/>
          </a:blip>
          <a:stretch>
            <a:fillRect/>
          </a:stretch>
        </p:blipFill>
        <p:spPr>
          <a:xfrm>
            <a:off x="5958080" y="1895831"/>
            <a:ext cx="1193700" cy="1193700"/>
          </a:xfrm>
          <a:prstGeom prst="ellipse">
            <a:avLst/>
          </a:prstGeom>
          <a:noFill/>
          <a:ln>
            <a:noFill/>
          </a:ln>
        </p:spPr>
      </p:pic>
      <p:pic>
        <p:nvPicPr>
          <p:cNvPr id="159" name="Google Shape;159;p25"/>
          <p:cNvPicPr preferRelativeResize="0"/>
          <p:nvPr/>
        </p:nvPicPr>
        <p:blipFill>
          <a:blip r:embed="rId5">
            <a:alphaModFix/>
          </a:blip>
          <a:stretch>
            <a:fillRect/>
          </a:stretch>
        </p:blipFill>
        <p:spPr>
          <a:xfrm>
            <a:off x="5952841" y="3617157"/>
            <a:ext cx="1204200" cy="1204200"/>
          </a:xfrm>
          <a:prstGeom prst="ellipse">
            <a:avLst/>
          </a:prstGeom>
          <a:noFill/>
          <a:ln>
            <a:noFill/>
          </a:ln>
        </p:spPr>
      </p:pic>
      <p:pic>
        <p:nvPicPr>
          <p:cNvPr id="160" name="Google Shape;160;p25"/>
          <p:cNvPicPr preferRelativeResize="0"/>
          <p:nvPr/>
        </p:nvPicPr>
        <p:blipFill>
          <a:blip r:embed="rId6">
            <a:alphaModFix/>
          </a:blip>
          <a:stretch>
            <a:fillRect/>
          </a:stretch>
        </p:blipFill>
        <p:spPr>
          <a:xfrm>
            <a:off x="3334432" y="3607856"/>
            <a:ext cx="1193700" cy="1193700"/>
          </a:xfrm>
          <a:prstGeom prst="ellipse">
            <a:avLst/>
          </a:prstGeom>
          <a:noFill/>
          <a:ln>
            <a:noFill/>
          </a:ln>
        </p:spPr>
      </p:pic>
      <p:pic>
        <p:nvPicPr>
          <p:cNvPr id="161" name="Google Shape;161;p25"/>
          <p:cNvPicPr preferRelativeResize="0"/>
          <p:nvPr/>
        </p:nvPicPr>
        <p:blipFill rotWithShape="1">
          <a:blip r:embed="rId7">
            <a:alphaModFix/>
          </a:blip>
          <a:srcRect b="26225" l="0" r="0" t="701"/>
          <a:stretch/>
        </p:blipFill>
        <p:spPr>
          <a:xfrm>
            <a:off x="716338" y="3597357"/>
            <a:ext cx="1232700" cy="1204200"/>
          </a:xfrm>
          <a:prstGeom prst="ellipse">
            <a:avLst/>
          </a:prstGeom>
          <a:noFill/>
          <a:ln>
            <a:noFill/>
          </a:ln>
        </p:spPr>
      </p:pic>
      <p:pic>
        <p:nvPicPr>
          <p:cNvPr id="162" name="Google Shape;162;p25"/>
          <p:cNvPicPr preferRelativeResize="0"/>
          <p:nvPr/>
        </p:nvPicPr>
        <p:blipFill rotWithShape="1">
          <a:blip r:embed="rId8">
            <a:alphaModFix/>
          </a:blip>
          <a:srcRect b="0" l="0" r="5802" t="0"/>
          <a:stretch/>
        </p:blipFill>
        <p:spPr>
          <a:xfrm>
            <a:off x="3314947" y="1895825"/>
            <a:ext cx="1232700" cy="1212600"/>
          </a:xfrm>
          <a:prstGeom prst="ellipse">
            <a:avLst/>
          </a:prstGeom>
          <a:noFill/>
          <a:ln>
            <a:noFill/>
          </a:ln>
        </p:spPr>
      </p:pic>
      <p:sp>
        <p:nvSpPr>
          <p:cNvPr id="163" name="Google Shape;163;p25"/>
          <p:cNvSpPr txBox="1"/>
          <p:nvPr/>
        </p:nvSpPr>
        <p:spPr>
          <a:xfrm>
            <a:off x="2009188" y="3914000"/>
            <a:ext cx="11541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Matheus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Pavoski</a:t>
            </a:r>
            <a:endParaRPr>
              <a:solidFill>
                <a:schemeClr val="dk1"/>
              </a:solidFill>
              <a:latin typeface="Montserrat"/>
              <a:ea typeface="Montserrat"/>
              <a:cs typeface="Montserrat"/>
              <a:sym typeface="Montserrat"/>
            </a:endParaRPr>
          </a:p>
        </p:txBody>
      </p:sp>
      <p:sp>
        <p:nvSpPr>
          <p:cNvPr id="164" name="Google Shape;164;p25"/>
          <p:cNvSpPr txBox="1"/>
          <p:nvPr/>
        </p:nvSpPr>
        <p:spPr>
          <a:xfrm>
            <a:off x="2009188" y="2196875"/>
            <a:ext cx="11541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Atila</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Costa</a:t>
            </a:r>
            <a:endParaRPr>
              <a:solidFill>
                <a:schemeClr val="dk1"/>
              </a:solidFill>
              <a:latin typeface="Montserrat"/>
              <a:ea typeface="Montserrat"/>
              <a:cs typeface="Montserrat"/>
              <a:sym typeface="Montserrat"/>
            </a:endParaRPr>
          </a:p>
        </p:txBody>
      </p:sp>
      <p:sp>
        <p:nvSpPr>
          <p:cNvPr id="165" name="Google Shape;165;p25"/>
          <p:cNvSpPr txBox="1"/>
          <p:nvPr/>
        </p:nvSpPr>
        <p:spPr>
          <a:xfrm>
            <a:off x="4605513" y="3914000"/>
            <a:ext cx="11541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Willian</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Portilho</a:t>
            </a:r>
            <a:endParaRPr>
              <a:solidFill>
                <a:schemeClr val="dk1"/>
              </a:solidFill>
              <a:latin typeface="Montserrat"/>
              <a:ea typeface="Montserrat"/>
              <a:cs typeface="Montserrat"/>
              <a:sym typeface="Montserrat"/>
            </a:endParaRPr>
          </a:p>
        </p:txBody>
      </p:sp>
      <p:sp>
        <p:nvSpPr>
          <p:cNvPr id="166" name="Google Shape;166;p25"/>
          <p:cNvSpPr txBox="1"/>
          <p:nvPr/>
        </p:nvSpPr>
        <p:spPr>
          <a:xfrm>
            <a:off x="4605513" y="2167625"/>
            <a:ext cx="11541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Juliany</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Bernardo</a:t>
            </a:r>
            <a:endParaRPr>
              <a:solidFill>
                <a:schemeClr val="dk1"/>
              </a:solidFill>
              <a:latin typeface="Montserrat"/>
              <a:ea typeface="Montserrat"/>
              <a:cs typeface="Montserrat"/>
              <a:sym typeface="Montserrat"/>
            </a:endParaRPr>
          </a:p>
        </p:txBody>
      </p:sp>
      <p:sp>
        <p:nvSpPr>
          <p:cNvPr id="167" name="Google Shape;167;p25"/>
          <p:cNvSpPr txBox="1"/>
          <p:nvPr/>
        </p:nvSpPr>
        <p:spPr>
          <a:xfrm>
            <a:off x="7284663" y="2167625"/>
            <a:ext cx="11541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Tales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Santos</a:t>
            </a:r>
            <a:endParaRPr>
              <a:solidFill>
                <a:schemeClr val="dk1"/>
              </a:solidFill>
              <a:latin typeface="Montserrat"/>
              <a:ea typeface="Montserrat"/>
              <a:cs typeface="Montserrat"/>
              <a:sym typeface="Montserrat"/>
            </a:endParaRPr>
          </a:p>
        </p:txBody>
      </p:sp>
      <p:sp>
        <p:nvSpPr>
          <p:cNvPr id="168" name="Google Shape;168;p25"/>
          <p:cNvSpPr txBox="1"/>
          <p:nvPr/>
        </p:nvSpPr>
        <p:spPr>
          <a:xfrm>
            <a:off x="7284663" y="3914000"/>
            <a:ext cx="1295400" cy="6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João Victor</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Mendes</a:t>
            </a:r>
            <a:endParaRPr>
              <a:solidFill>
                <a:schemeClr val="dk1"/>
              </a:solidFill>
              <a:latin typeface="Montserrat"/>
              <a:ea typeface="Montserrat"/>
              <a:cs typeface="Montserrat"/>
              <a:sym typeface="Montserrat"/>
            </a:endParaRPr>
          </a:p>
        </p:txBody>
      </p:sp>
      <p:pic>
        <p:nvPicPr>
          <p:cNvPr id="169" name="Google Shape;169;p25"/>
          <p:cNvPicPr preferRelativeResize="0"/>
          <p:nvPr/>
        </p:nvPicPr>
        <p:blipFill rotWithShape="1">
          <a:blip r:embed="rId9">
            <a:alphaModFix/>
          </a:blip>
          <a:srcRect b="23831" l="0" r="0" t="22201"/>
          <a:stretch/>
        </p:blipFill>
        <p:spPr>
          <a:xfrm>
            <a:off x="76200" y="132201"/>
            <a:ext cx="9144000" cy="155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976438" y="604838"/>
            <a:ext cx="5191125" cy="3933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p:nvPr/>
        </p:nvSpPr>
        <p:spPr>
          <a:xfrm>
            <a:off x="4715679" y="2899614"/>
            <a:ext cx="3171900" cy="1984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Keep paying so</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others can get there</a:t>
            </a:r>
            <a:endParaRPr sz="1600">
              <a:solidFill>
                <a:schemeClr val="dk1"/>
              </a:solidFill>
              <a:latin typeface="Montserrat SemiBold"/>
              <a:ea typeface="Montserrat SemiBold"/>
              <a:cs typeface="Montserrat SemiBold"/>
              <a:sym typeface="Montserrat SemiBold"/>
            </a:endParaRPr>
          </a:p>
        </p:txBody>
      </p:sp>
      <p:pic>
        <p:nvPicPr>
          <p:cNvPr id="70" name="Google Shape;70;p15"/>
          <p:cNvPicPr preferRelativeResize="0"/>
          <p:nvPr/>
        </p:nvPicPr>
        <p:blipFill>
          <a:blip r:embed="rId3">
            <a:alphaModFix/>
          </a:blip>
          <a:stretch>
            <a:fillRect/>
          </a:stretch>
        </p:blipFill>
        <p:spPr>
          <a:xfrm>
            <a:off x="4962279" y="3026765"/>
            <a:ext cx="483871" cy="477110"/>
          </a:xfrm>
          <a:prstGeom prst="rect">
            <a:avLst/>
          </a:prstGeom>
          <a:noFill/>
          <a:ln>
            <a:noFill/>
          </a:ln>
        </p:spPr>
      </p:pic>
      <p:sp>
        <p:nvSpPr>
          <p:cNvPr id="71" name="Google Shape;71;p15"/>
          <p:cNvSpPr/>
          <p:nvPr/>
        </p:nvSpPr>
        <p:spPr>
          <a:xfrm>
            <a:off x="4715677" y="437238"/>
            <a:ext cx="3171900" cy="1996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Pay monthly until</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total value</a:t>
            </a:r>
            <a:endParaRPr sz="1600">
              <a:solidFill>
                <a:schemeClr val="dk1"/>
              </a:solidFill>
              <a:latin typeface="Montserrat SemiBold"/>
              <a:ea typeface="Montserrat SemiBold"/>
              <a:cs typeface="Montserrat SemiBold"/>
              <a:sym typeface="Montserrat SemiBold"/>
            </a:endParaRPr>
          </a:p>
        </p:txBody>
      </p:sp>
      <p:pic>
        <p:nvPicPr>
          <p:cNvPr id="72" name="Google Shape;72;p15"/>
          <p:cNvPicPr preferRelativeResize="0"/>
          <p:nvPr/>
        </p:nvPicPr>
        <p:blipFill>
          <a:blip r:embed="rId4">
            <a:alphaModFix/>
          </a:blip>
          <a:stretch>
            <a:fillRect/>
          </a:stretch>
        </p:blipFill>
        <p:spPr>
          <a:xfrm>
            <a:off x="4930125" y="570390"/>
            <a:ext cx="483871" cy="477110"/>
          </a:xfrm>
          <a:prstGeom prst="rect">
            <a:avLst/>
          </a:prstGeom>
          <a:noFill/>
          <a:ln>
            <a:noFill/>
          </a:ln>
        </p:spPr>
      </p:pic>
      <p:pic>
        <p:nvPicPr>
          <p:cNvPr id="73" name="Google Shape;73;p15"/>
          <p:cNvPicPr preferRelativeResize="0"/>
          <p:nvPr/>
        </p:nvPicPr>
        <p:blipFill>
          <a:blip r:embed="rId5">
            <a:alphaModFix/>
          </a:blip>
          <a:stretch>
            <a:fillRect/>
          </a:stretch>
        </p:blipFill>
        <p:spPr>
          <a:xfrm>
            <a:off x="1305225" y="618825"/>
            <a:ext cx="483871" cy="477110"/>
          </a:xfrm>
          <a:prstGeom prst="rect">
            <a:avLst/>
          </a:prstGeom>
          <a:noFill/>
          <a:ln>
            <a:noFill/>
          </a:ln>
        </p:spPr>
      </p:pic>
      <p:pic>
        <p:nvPicPr>
          <p:cNvPr id="74" name="Google Shape;74;p15"/>
          <p:cNvPicPr preferRelativeResize="0"/>
          <p:nvPr/>
        </p:nvPicPr>
        <p:blipFill>
          <a:blip r:embed="rId6">
            <a:alphaModFix/>
          </a:blip>
          <a:stretch>
            <a:fillRect/>
          </a:stretch>
        </p:blipFill>
        <p:spPr>
          <a:xfrm>
            <a:off x="191950" y="4718550"/>
            <a:ext cx="250550" cy="253500"/>
          </a:xfrm>
          <a:prstGeom prst="rect">
            <a:avLst/>
          </a:prstGeom>
          <a:noFill/>
          <a:ln>
            <a:noFill/>
          </a:ln>
        </p:spPr>
      </p:pic>
      <p:sp>
        <p:nvSpPr>
          <p:cNvPr id="75" name="Google Shape;75;p15"/>
          <p:cNvSpPr/>
          <p:nvPr/>
        </p:nvSpPr>
        <p:spPr>
          <a:xfrm>
            <a:off x="1090783" y="437238"/>
            <a:ext cx="3171900" cy="1996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People share</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a goal</a:t>
            </a:r>
            <a:endParaRPr sz="1600">
              <a:solidFill>
                <a:schemeClr val="dk1"/>
              </a:solidFill>
              <a:latin typeface="Montserrat SemiBold"/>
              <a:ea typeface="Montserrat SemiBold"/>
              <a:cs typeface="Montserrat SemiBold"/>
              <a:sym typeface="Montserrat SemiBold"/>
            </a:endParaRPr>
          </a:p>
        </p:txBody>
      </p:sp>
      <p:sp>
        <p:nvSpPr>
          <p:cNvPr id="76" name="Google Shape;76;p15"/>
          <p:cNvSpPr/>
          <p:nvPr/>
        </p:nvSpPr>
        <p:spPr>
          <a:xfrm>
            <a:off x="1116447" y="2899614"/>
            <a:ext cx="3171900" cy="1984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Each month, one</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participant gets full value</a:t>
            </a:r>
            <a:endParaRPr sz="1600">
              <a:solidFill>
                <a:schemeClr val="dk1"/>
              </a:solidFill>
              <a:latin typeface="Montserrat SemiBold"/>
              <a:ea typeface="Montserrat SemiBold"/>
              <a:cs typeface="Montserrat SemiBold"/>
              <a:sym typeface="Montserrat SemiBold"/>
            </a:endParaRPr>
          </a:p>
        </p:txBody>
      </p:sp>
      <p:pic>
        <p:nvPicPr>
          <p:cNvPr id="77" name="Google Shape;77;p15"/>
          <p:cNvPicPr preferRelativeResize="0"/>
          <p:nvPr/>
        </p:nvPicPr>
        <p:blipFill>
          <a:blip r:embed="rId7">
            <a:alphaModFix/>
          </a:blip>
          <a:stretch>
            <a:fillRect/>
          </a:stretch>
        </p:blipFill>
        <p:spPr>
          <a:xfrm>
            <a:off x="1363041" y="3075200"/>
            <a:ext cx="483871" cy="4771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3">
            <a:alphaModFix/>
          </a:blip>
          <a:srcRect b="4427" l="0" r="0" t="11241"/>
          <a:stretch/>
        </p:blipFill>
        <p:spPr>
          <a:xfrm>
            <a:off x="0" y="0"/>
            <a:ext cx="9144003" cy="5143499"/>
          </a:xfrm>
          <a:prstGeom prst="rect">
            <a:avLst/>
          </a:prstGeom>
          <a:noFill/>
          <a:ln>
            <a:noFill/>
          </a:ln>
        </p:spPr>
      </p:pic>
      <p:sp>
        <p:nvSpPr>
          <p:cNvPr id="83" name="Google Shape;83;p16"/>
          <p:cNvSpPr txBox="1"/>
          <p:nvPr>
            <p:ph type="title"/>
          </p:nvPr>
        </p:nvSpPr>
        <p:spPr>
          <a:xfrm>
            <a:off x="311700" y="2095200"/>
            <a:ext cx="8520600" cy="953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700">
                <a:latin typeface="Montserrat Black"/>
                <a:ea typeface="Montserrat Black"/>
                <a:cs typeface="Montserrat Black"/>
                <a:sym typeface="Montserrat Black"/>
              </a:rPr>
              <a:t>WHAT IF THEY DON’T PAY?</a:t>
            </a:r>
            <a:endParaRPr sz="4700">
              <a:latin typeface="Montserrat Black"/>
              <a:ea typeface="Montserrat Black"/>
              <a:cs typeface="Montserrat Black"/>
              <a:sym typeface="Montserrat Black"/>
            </a:endParaRPr>
          </a:p>
        </p:txBody>
      </p:sp>
      <p:pic>
        <p:nvPicPr>
          <p:cNvPr id="84" name="Google Shape;84;p16"/>
          <p:cNvPicPr preferRelativeResize="0"/>
          <p:nvPr/>
        </p:nvPicPr>
        <p:blipFill>
          <a:blip r:embed="rId4">
            <a:alphaModFix/>
          </a:blip>
          <a:stretch>
            <a:fillRect/>
          </a:stretch>
        </p:blipFill>
        <p:spPr>
          <a:xfrm>
            <a:off x="191950" y="4718550"/>
            <a:ext cx="250550" cy="25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p:nvPr/>
        </p:nvSpPr>
        <p:spPr>
          <a:xfrm>
            <a:off x="4798504" y="2899614"/>
            <a:ext cx="3171900" cy="1984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Assets used as collateral</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w</a:t>
            </a:r>
            <a:r>
              <a:rPr lang="en" sz="1600">
                <a:solidFill>
                  <a:schemeClr val="dk1"/>
                </a:solidFill>
                <a:latin typeface="Montserrat SemiBold"/>
                <a:ea typeface="Montserrat SemiBold"/>
                <a:cs typeface="Montserrat SemiBold"/>
                <a:sym typeface="Montserrat SemiBold"/>
              </a:rPr>
              <a:t>ith finance compounds</a:t>
            </a:r>
            <a:endParaRPr sz="1600">
              <a:solidFill>
                <a:schemeClr val="dk1"/>
              </a:solidFill>
              <a:latin typeface="Montserrat SemiBold"/>
              <a:ea typeface="Montserrat SemiBold"/>
              <a:cs typeface="Montserrat SemiBold"/>
              <a:sym typeface="Montserrat SemiBold"/>
            </a:endParaRPr>
          </a:p>
        </p:txBody>
      </p:sp>
      <p:sp>
        <p:nvSpPr>
          <p:cNvPr id="90" name="Google Shape;90;p17"/>
          <p:cNvSpPr/>
          <p:nvPr/>
        </p:nvSpPr>
        <p:spPr>
          <a:xfrm>
            <a:off x="4798510" y="443239"/>
            <a:ext cx="3171900" cy="1984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Check credit score</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beforehand</a:t>
            </a:r>
            <a:endParaRPr sz="1600">
              <a:solidFill>
                <a:schemeClr val="dk1"/>
              </a:solidFill>
              <a:latin typeface="Montserrat SemiBold"/>
              <a:ea typeface="Montserrat SemiBold"/>
              <a:cs typeface="Montserrat SemiBold"/>
              <a:sym typeface="Montserrat SemiBold"/>
            </a:endParaRPr>
          </a:p>
        </p:txBody>
      </p:sp>
      <p:sp>
        <p:nvSpPr>
          <p:cNvPr id="91" name="Google Shape;91;p17"/>
          <p:cNvSpPr/>
          <p:nvPr/>
        </p:nvSpPr>
        <p:spPr>
          <a:xfrm>
            <a:off x="1173602" y="2893613"/>
            <a:ext cx="3171900" cy="1996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We own the asset until</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t</a:t>
            </a:r>
            <a:r>
              <a:rPr lang="en" sz="1600">
                <a:solidFill>
                  <a:schemeClr val="dk1"/>
                </a:solidFill>
                <a:latin typeface="Montserrat SemiBold"/>
                <a:ea typeface="Montserrat SemiBold"/>
                <a:cs typeface="Montserrat SemiBold"/>
                <a:sym typeface="Montserrat SemiBold"/>
              </a:rPr>
              <a:t>he user finishes paying</a:t>
            </a:r>
            <a:endParaRPr sz="1600">
              <a:solidFill>
                <a:schemeClr val="dk1"/>
              </a:solidFill>
              <a:latin typeface="Montserrat SemiBold"/>
              <a:ea typeface="Montserrat SemiBold"/>
              <a:cs typeface="Montserrat SemiBold"/>
              <a:sym typeface="Montserrat SemiBold"/>
            </a:endParaRPr>
          </a:p>
        </p:txBody>
      </p:sp>
      <p:sp>
        <p:nvSpPr>
          <p:cNvPr id="92" name="Google Shape;92;p17"/>
          <p:cNvSpPr/>
          <p:nvPr/>
        </p:nvSpPr>
        <p:spPr>
          <a:xfrm>
            <a:off x="1173608" y="437238"/>
            <a:ext cx="3171900" cy="1996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Use ZEN Pass to</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i</a:t>
            </a:r>
            <a:r>
              <a:rPr lang="en" sz="1600">
                <a:solidFill>
                  <a:schemeClr val="dk1"/>
                </a:solidFill>
                <a:latin typeface="Montserrat SemiBold"/>
                <a:ea typeface="Montserrat SemiBold"/>
                <a:cs typeface="Montserrat SemiBold"/>
                <a:sym typeface="Montserrat SemiBold"/>
              </a:rPr>
              <a:t>dentify the user</a:t>
            </a:r>
            <a:endParaRPr sz="1600">
              <a:solidFill>
                <a:schemeClr val="dk1"/>
              </a:solidFill>
              <a:latin typeface="Montserrat SemiBold"/>
              <a:ea typeface="Montserrat SemiBold"/>
              <a:cs typeface="Montserrat SemiBold"/>
              <a:sym typeface="Montserrat SemiBold"/>
            </a:endParaRPr>
          </a:p>
        </p:txBody>
      </p:sp>
      <p:pic>
        <p:nvPicPr>
          <p:cNvPr id="93" name="Google Shape;93;p17"/>
          <p:cNvPicPr preferRelativeResize="0"/>
          <p:nvPr/>
        </p:nvPicPr>
        <p:blipFill>
          <a:blip r:embed="rId3">
            <a:alphaModFix/>
          </a:blip>
          <a:stretch>
            <a:fillRect/>
          </a:stretch>
        </p:blipFill>
        <p:spPr>
          <a:xfrm>
            <a:off x="1315275" y="580741"/>
            <a:ext cx="500325" cy="509250"/>
          </a:xfrm>
          <a:prstGeom prst="rect">
            <a:avLst/>
          </a:prstGeom>
          <a:noFill/>
          <a:ln>
            <a:noFill/>
          </a:ln>
        </p:spPr>
      </p:pic>
      <p:pic>
        <p:nvPicPr>
          <p:cNvPr id="94" name="Google Shape;94;p17"/>
          <p:cNvPicPr preferRelativeResize="0"/>
          <p:nvPr/>
        </p:nvPicPr>
        <p:blipFill>
          <a:blip r:embed="rId4">
            <a:alphaModFix/>
          </a:blip>
          <a:stretch>
            <a:fillRect/>
          </a:stretch>
        </p:blipFill>
        <p:spPr>
          <a:xfrm>
            <a:off x="5004875" y="3105538"/>
            <a:ext cx="389149" cy="389149"/>
          </a:xfrm>
          <a:prstGeom prst="rect">
            <a:avLst/>
          </a:prstGeom>
          <a:noFill/>
          <a:ln>
            <a:noFill/>
          </a:ln>
        </p:spPr>
      </p:pic>
      <p:pic>
        <p:nvPicPr>
          <p:cNvPr id="95" name="Google Shape;95;p17"/>
          <p:cNvPicPr preferRelativeResize="0"/>
          <p:nvPr/>
        </p:nvPicPr>
        <p:blipFill>
          <a:blip r:embed="rId5">
            <a:alphaModFix/>
          </a:blip>
          <a:stretch>
            <a:fillRect/>
          </a:stretch>
        </p:blipFill>
        <p:spPr>
          <a:xfrm>
            <a:off x="1315275" y="3049950"/>
            <a:ext cx="500325" cy="500325"/>
          </a:xfrm>
          <a:prstGeom prst="rect">
            <a:avLst/>
          </a:prstGeom>
          <a:noFill/>
          <a:ln>
            <a:noFill/>
          </a:ln>
        </p:spPr>
      </p:pic>
      <p:pic>
        <p:nvPicPr>
          <p:cNvPr id="96" name="Google Shape;96;p17"/>
          <p:cNvPicPr preferRelativeResize="0"/>
          <p:nvPr/>
        </p:nvPicPr>
        <p:blipFill>
          <a:blip r:embed="rId6">
            <a:alphaModFix/>
          </a:blip>
          <a:stretch>
            <a:fillRect/>
          </a:stretch>
        </p:blipFill>
        <p:spPr>
          <a:xfrm>
            <a:off x="4949288" y="585212"/>
            <a:ext cx="500325" cy="500325"/>
          </a:xfrm>
          <a:prstGeom prst="rect">
            <a:avLst/>
          </a:prstGeom>
          <a:noFill/>
          <a:ln>
            <a:noFill/>
          </a:ln>
        </p:spPr>
      </p:pic>
      <p:pic>
        <p:nvPicPr>
          <p:cNvPr id="97" name="Google Shape;97;p17"/>
          <p:cNvPicPr preferRelativeResize="0"/>
          <p:nvPr/>
        </p:nvPicPr>
        <p:blipFill>
          <a:blip r:embed="rId7">
            <a:alphaModFix/>
          </a:blip>
          <a:stretch>
            <a:fillRect/>
          </a:stretch>
        </p:blipFill>
        <p:spPr>
          <a:xfrm>
            <a:off x="191950" y="4718550"/>
            <a:ext cx="250550" cy="25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3">
            <a:alphaModFix/>
          </a:blip>
          <a:srcRect b="0" l="0" r="0" t="12747"/>
          <a:stretch/>
        </p:blipFill>
        <p:spPr>
          <a:xfrm>
            <a:off x="-13800" y="-13804"/>
            <a:ext cx="9231698" cy="5215151"/>
          </a:xfrm>
          <a:prstGeom prst="rect">
            <a:avLst/>
          </a:prstGeom>
          <a:noFill/>
          <a:ln>
            <a:noFill/>
          </a:ln>
        </p:spPr>
      </p:pic>
      <p:sp>
        <p:nvSpPr>
          <p:cNvPr id="103" name="Google Shape;103;p18"/>
          <p:cNvSpPr/>
          <p:nvPr/>
        </p:nvSpPr>
        <p:spPr>
          <a:xfrm>
            <a:off x="-4600" y="-13600"/>
            <a:ext cx="9231600" cy="5180100"/>
          </a:xfrm>
          <a:prstGeom prst="rect">
            <a:avLst/>
          </a:prstGeom>
          <a:solidFill>
            <a:srgbClr val="212121">
              <a:alpha val="459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8"/>
          <p:cNvSpPr txBox="1"/>
          <p:nvPr>
            <p:ph type="title"/>
          </p:nvPr>
        </p:nvSpPr>
        <p:spPr>
          <a:xfrm>
            <a:off x="256475" y="2199750"/>
            <a:ext cx="8520600" cy="7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200">
                <a:latin typeface="Montserrat Black"/>
                <a:ea typeface="Montserrat Black"/>
                <a:cs typeface="Montserrat Black"/>
                <a:sym typeface="Montserrat Black"/>
              </a:rPr>
              <a:t>WHY CHOOSE US?</a:t>
            </a:r>
            <a:endParaRPr sz="4200">
              <a:latin typeface="Montserrat Black"/>
              <a:ea typeface="Montserrat Black"/>
              <a:cs typeface="Montserrat Black"/>
              <a:sym typeface="Montserrat Black"/>
            </a:endParaRPr>
          </a:p>
        </p:txBody>
      </p:sp>
      <p:pic>
        <p:nvPicPr>
          <p:cNvPr id="105" name="Google Shape;105;p18"/>
          <p:cNvPicPr preferRelativeResize="0"/>
          <p:nvPr/>
        </p:nvPicPr>
        <p:blipFill>
          <a:blip r:embed="rId4">
            <a:alphaModFix/>
          </a:blip>
          <a:stretch>
            <a:fillRect/>
          </a:stretch>
        </p:blipFill>
        <p:spPr>
          <a:xfrm>
            <a:off x="191950" y="4718550"/>
            <a:ext cx="250550" cy="25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191950" y="4718550"/>
            <a:ext cx="250550" cy="253500"/>
          </a:xfrm>
          <a:prstGeom prst="rect">
            <a:avLst/>
          </a:prstGeom>
          <a:noFill/>
          <a:ln>
            <a:noFill/>
          </a:ln>
        </p:spPr>
      </p:pic>
      <p:sp>
        <p:nvSpPr>
          <p:cNvPr id="111" name="Google Shape;111;p19"/>
          <p:cNvSpPr/>
          <p:nvPr/>
        </p:nvSpPr>
        <p:spPr>
          <a:xfrm>
            <a:off x="1173604" y="443239"/>
            <a:ext cx="3171900" cy="1984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Move away from</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big banks and government control</a:t>
            </a:r>
            <a:endParaRPr sz="1600">
              <a:solidFill>
                <a:schemeClr val="dk1"/>
              </a:solidFill>
              <a:latin typeface="Montserrat SemiBold"/>
              <a:ea typeface="Montserrat SemiBold"/>
              <a:cs typeface="Montserrat SemiBold"/>
              <a:sym typeface="Montserrat SemiBold"/>
            </a:endParaRPr>
          </a:p>
        </p:txBody>
      </p:sp>
      <p:sp>
        <p:nvSpPr>
          <p:cNvPr id="112" name="Google Shape;112;p19"/>
          <p:cNvSpPr/>
          <p:nvPr/>
        </p:nvSpPr>
        <p:spPr>
          <a:xfrm>
            <a:off x="4798510" y="443239"/>
            <a:ext cx="3171900" cy="1984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Reduced </a:t>
            </a:r>
            <a:r>
              <a:rPr lang="en" sz="1600">
                <a:solidFill>
                  <a:schemeClr val="dk1"/>
                </a:solidFill>
                <a:latin typeface="Montserrat SemiBold"/>
                <a:ea typeface="Montserrat SemiBold"/>
                <a:cs typeface="Montserrat SemiBold"/>
                <a:sym typeface="Montserrat SemiBold"/>
              </a:rPr>
              <a:t>f</a:t>
            </a:r>
            <a:r>
              <a:rPr lang="en" sz="1600">
                <a:solidFill>
                  <a:schemeClr val="dk1"/>
                </a:solidFill>
                <a:latin typeface="Montserrat SemiBold"/>
                <a:ea typeface="Montserrat SemiBold"/>
                <a:cs typeface="Montserrat SemiBold"/>
                <a:sym typeface="Montserrat SemiBold"/>
              </a:rPr>
              <a:t>ees and</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lower interest rates</a:t>
            </a:r>
            <a:endParaRPr sz="1600">
              <a:solidFill>
                <a:schemeClr val="dk1"/>
              </a:solidFill>
              <a:latin typeface="Montserrat SemiBold"/>
              <a:ea typeface="Montserrat SemiBold"/>
              <a:cs typeface="Montserrat SemiBold"/>
              <a:sym typeface="Montserrat SemiBold"/>
            </a:endParaRPr>
          </a:p>
        </p:txBody>
      </p:sp>
      <p:sp>
        <p:nvSpPr>
          <p:cNvPr id="113" name="Google Shape;113;p19"/>
          <p:cNvSpPr/>
          <p:nvPr/>
        </p:nvSpPr>
        <p:spPr>
          <a:xfrm>
            <a:off x="1173602" y="2893613"/>
            <a:ext cx="3171900" cy="1996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Transactions transparency</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a</a:t>
            </a:r>
            <a:r>
              <a:rPr lang="en" sz="1600">
                <a:solidFill>
                  <a:schemeClr val="dk1"/>
                </a:solidFill>
                <a:latin typeface="Montserrat SemiBold"/>
                <a:ea typeface="Montserrat SemiBold"/>
                <a:cs typeface="Montserrat SemiBold"/>
                <a:sym typeface="Montserrat SemiBold"/>
              </a:rPr>
              <a:t>nd audited balance sheet</a:t>
            </a:r>
            <a:endParaRPr sz="1600">
              <a:solidFill>
                <a:schemeClr val="dk1"/>
              </a:solidFill>
              <a:latin typeface="Montserrat SemiBold"/>
              <a:ea typeface="Montserrat SemiBold"/>
              <a:cs typeface="Montserrat SemiBold"/>
              <a:sym typeface="Montserrat SemiBold"/>
            </a:endParaRPr>
          </a:p>
        </p:txBody>
      </p:sp>
      <p:pic>
        <p:nvPicPr>
          <p:cNvPr id="114" name="Google Shape;114;p19"/>
          <p:cNvPicPr preferRelativeResize="0"/>
          <p:nvPr/>
        </p:nvPicPr>
        <p:blipFill>
          <a:blip r:embed="rId4">
            <a:alphaModFix/>
          </a:blip>
          <a:stretch>
            <a:fillRect/>
          </a:stretch>
        </p:blipFill>
        <p:spPr>
          <a:xfrm>
            <a:off x="1315275" y="3036115"/>
            <a:ext cx="443333" cy="443336"/>
          </a:xfrm>
          <a:prstGeom prst="rect">
            <a:avLst/>
          </a:prstGeom>
          <a:noFill/>
          <a:ln>
            <a:noFill/>
          </a:ln>
        </p:spPr>
      </p:pic>
      <p:pic>
        <p:nvPicPr>
          <p:cNvPr id="115" name="Google Shape;115;p19"/>
          <p:cNvPicPr preferRelativeResize="0"/>
          <p:nvPr/>
        </p:nvPicPr>
        <p:blipFill>
          <a:blip r:embed="rId5">
            <a:alphaModFix/>
          </a:blip>
          <a:stretch>
            <a:fillRect/>
          </a:stretch>
        </p:blipFill>
        <p:spPr>
          <a:xfrm>
            <a:off x="4953092" y="585200"/>
            <a:ext cx="443333" cy="443336"/>
          </a:xfrm>
          <a:prstGeom prst="rect">
            <a:avLst/>
          </a:prstGeom>
          <a:noFill/>
          <a:ln>
            <a:noFill/>
          </a:ln>
        </p:spPr>
      </p:pic>
      <p:pic>
        <p:nvPicPr>
          <p:cNvPr id="116" name="Google Shape;116;p19"/>
          <p:cNvPicPr preferRelativeResize="0"/>
          <p:nvPr/>
        </p:nvPicPr>
        <p:blipFill>
          <a:blip r:embed="rId6">
            <a:alphaModFix/>
          </a:blip>
          <a:stretch>
            <a:fillRect/>
          </a:stretch>
        </p:blipFill>
        <p:spPr>
          <a:xfrm>
            <a:off x="1328192" y="579740"/>
            <a:ext cx="443333" cy="443336"/>
          </a:xfrm>
          <a:prstGeom prst="rect">
            <a:avLst/>
          </a:prstGeom>
          <a:noFill/>
          <a:ln>
            <a:noFill/>
          </a:ln>
        </p:spPr>
      </p:pic>
      <p:sp>
        <p:nvSpPr>
          <p:cNvPr id="117" name="Google Shape;117;p19"/>
          <p:cNvSpPr/>
          <p:nvPr/>
        </p:nvSpPr>
        <p:spPr>
          <a:xfrm>
            <a:off x="4798508" y="2893613"/>
            <a:ext cx="3171900" cy="1996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Reduced bureaucracy</a:t>
            </a:r>
            <a:endParaRPr sz="1600">
              <a:solidFill>
                <a:schemeClr val="dk1"/>
              </a:solidFill>
              <a:latin typeface="Montserrat SemiBold"/>
              <a:ea typeface="Montserrat SemiBold"/>
              <a:cs typeface="Montserrat SemiBold"/>
              <a:sym typeface="Montserrat SemiBold"/>
            </a:endParaRPr>
          </a:p>
          <a:p>
            <a:pPr indent="0" lvl="0" marL="0" rtl="0" algn="ctr">
              <a:spcBef>
                <a:spcPts val="0"/>
              </a:spcBef>
              <a:spcAft>
                <a:spcPts val="0"/>
              </a:spcAft>
              <a:buNone/>
            </a:pPr>
            <a:r>
              <a:rPr lang="en" sz="1600">
                <a:solidFill>
                  <a:schemeClr val="dk1"/>
                </a:solidFill>
                <a:latin typeface="Montserrat SemiBold"/>
                <a:ea typeface="Montserrat SemiBold"/>
                <a:cs typeface="Montserrat SemiBold"/>
                <a:sym typeface="Montserrat SemiBold"/>
              </a:rPr>
              <a:t>and simple process</a:t>
            </a:r>
            <a:endParaRPr sz="1600">
              <a:solidFill>
                <a:schemeClr val="dk1"/>
              </a:solidFill>
              <a:latin typeface="Montserrat SemiBold"/>
              <a:ea typeface="Montserrat SemiBold"/>
              <a:cs typeface="Montserrat SemiBold"/>
              <a:sym typeface="Montserrat SemiBold"/>
            </a:endParaRPr>
          </a:p>
        </p:txBody>
      </p:sp>
      <p:pic>
        <p:nvPicPr>
          <p:cNvPr id="118" name="Google Shape;118;p19"/>
          <p:cNvPicPr preferRelativeResize="0"/>
          <p:nvPr/>
        </p:nvPicPr>
        <p:blipFill>
          <a:blip r:embed="rId7">
            <a:alphaModFix/>
          </a:blip>
          <a:stretch>
            <a:fillRect/>
          </a:stretch>
        </p:blipFill>
        <p:spPr>
          <a:xfrm>
            <a:off x="4940175" y="3041575"/>
            <a:ext cx="443333" cy="4433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rotWithShape="1">
          <a:blip r:embed="rId3">
            <a:alphaModFix/>
          </a:blip>
          <a:srcRect b="0" l="0" r="0" t="15002"/>
          <a:stretch/>
        </p:blipFill>
        <p:spPr>
          <a:xfrm>
            <a:off x="0" y="0"/>
            <a:ext cx="9144003" cy="5180100"/>
          </a:xfrm>
          <a:prstGeom prst="rect">
            <a:avLst/>
          </a:prstGeom>
          <a:noFill/>
          <a:ln>
            <a:noFill/>
          </a:ln>
        </p:spPr>
      </p:pic>
      <p:sp>
        <p:nvSpPr>
          <p:cNvPr id="124" name="Google Shape;124;p20"/>
          <p:cNvSpPr/>
          <p:nvPr/>
        </p:nvSpPr>
        <p:spPr>
          <a:xfrm>
            <a:off x="9200" y="-13600"/>
            <a:ext cx="9144000" cy="5180100"/>
          </a:xfrm>
          <a:prstGeom prst="rect">
            <a:avLst/>
          </a:prstGeom>
          <a:solidFill>
            <a:srgbClr val="212121">
              <a:alpha val="459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5" name="Google Shape;125;p20"/>
          <p:cNvPicPr preferRelativeResize="0"/>
          <p:nvPr/>
        </p:nvPicPr>
        <p:blipFill>
          <a:blip r:embed="rId4">
            <a:alphaModFix/>
          </a:blip>
          <a:stretch>
            <a:fillRect/>
          </a:stretch>
        </p:blipFill>
        <p:spPr>
          <a:xfrm>
            <a:off x="191950" y="4718550"/>
            <a:ext cx="250550" cy="253500"/>
          </a:xfrm>
          <a:prstGeom prst="rect">
            <a:avLst/>
          </a:prstGeom>
          <a:noFill/>
          <a:ln>
            <a:noFill/>
          </a:ln>
        </p:spPr>
      </p:pic>
      <p:sp>
        <p:nvSpPr>
          <p:cNvPr id="126" name="Google Shape;126;p20"/>
          <p:cNvSpPr txBox="1"/>
          <p:nvPr>
            <p:ph type="title"/>
          </p:nvPr>
        </p:nvSpPr>
        <p:spPr>
          <a:xfrm>
            <a:off x="311700" y="2218050"/>
            <a:ext cx="8520600" cy="7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230">
                <a:latin typeface="Montserrat Black"/>
                <a:ea typeface="Montserrat Black"/>
                <a:cs typeface="Montserrat Black"/>
                <a:sym typeface="Montserrat Black"/>
              </a:rPr>
              <a:t>WHAT DO WE DO WITH THE MONEY?</a:t>
            </a:r>
            <a:endParaRPr sz="3030">
              <a:latin typeface="Montserrat Black"/>
              <a:ea typeface="Montserrat Black"/>
              <a:cs typeface="Montserrat Black"/>
              <a:sym typeface="Montserrat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1" title="Points scored"/>
          <p:cNvPicPr preferRelativeResize="0"/>
          <p:nvPr/>
        </p:nvPicPr>
        <p:blipFill>
          <a:blip r:embed="rId3">
            <a:alphaModFix/>
          </a:blip>
          <a:stretch>
            <a:fillRect/>
          </a:stretch>
        </p:blipFill>
        <p:spPr>
          <a:xfrm>
            <a:off x="594900" y="152400"/>
            <a:ext cx="7825389" cy="4838699"/>
          </a:xfrm>
          <a:prstGeom prst="rect">
            <a:avLst/>
          </a:prstGeom>
          <a:noFill/>
          <a:ln>
            <a:noFill/>
          </a:ln>
        </p:spPr>
      </p:pic>
      <p:pic>
        <p:nvPicPr>
          <p:cNvPr id="132" name="Google Shape;132;p21"/>
          <p:cNvPicPr preferRelativeResize="0"/>
          <p:nvPr/>
        </p:nvPicPr>
        <p:blipFill>
          <a:blip r:embed="rId4">
            <a:alphaModFix/>
          </a:blip>
          <a:stretch>
            <a:fillRect/>
          </a:stretch>
        </p:blipFill>
        <p:spPr>
          <a:xfrm>
            <a:off x="191950" y="4718550"/>
            <a:ext cx="250550" cy="25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